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21" r:id="rId2"/>
    <p:sldId id="307" r:id="rId3"/>
    <p:sldId id="263" r:id="rId4"/>
    <p:sldId id="316" r:id="rId5"/>
    <p:sldId id="326" r:id="rId6"/>
    <p:sldId id="273" r:id="rId7"/>
    <p:sldId id="281" r:id="rId8"/>
    <p:sldId id="323" r:id="rId9"/>
    <p:sldId id="324" r:id="rId10"/>
    <p:sldId id="325" r:id="rId11"/>
    <p:sldId id="327" r:id="rId12"/>
    <p:sldId id="313" r:id="rId13"/>
    <p:sldId id="314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7878"/>
    <a:srgbClr val="76B900"/>
    <a:srgbClr val="878787"/>
    <a:srgbClr val="00B1BA"/>
    <a:srgbClr val="969696"/>
    <a:srgbClr val="646464"/>
    <a:srgbClr val="7D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377741-F165-4F6F-A47B-9CF2275B8CFC}" v="6" dt="2021-11-08T12:20:40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3" autoAdjust="0"/>
    <p:restoredTop sz="94694"/>
  </p:normalViewPr>
  <p:slideViewPr>
    <p:cSldViewPr snapToGrid="0" snapToObjects="1">
      <p:cViewPr varScale="1">
        <p:scale>
          <a:sx n="81" d="100"/>
          <a:sy n="81" d="100"/>
        </p:scale>
        <p:origin x="102" y="1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3" d="100"/>
          <a:sy n="63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b" userId="139939e785252506" providerId="LiveId" clId="{71377741-F165-4F6F-A47B-9CF2275B8CFC}"/>
    <pc:docChg chg="custSel modSld modMainMaster">
      <pc:chgData name="tom b" userId="139939e785252506" providerId="LiveId" clId="{71377741-F165-4F6F-A47B-9CF2275B8CFC}" dt="2021-11-08T12:21:29.237" v="18" actId="207"/>
      <pc:docMkLst>
        <pc:docMk/>
      </pc:docMkLst>
      <pc:sldChg chg="modSp mod">
        <pc:chgData name="tom b" userId="139939e785252506" providerId="LiveId" clId="{71377741-F165-4F6F-A47B-9CF2275B8CFC}" dt="2021-11-08T12:07:39.963" v="2" actId="20577"/>
        <pc:sldMkLst>
          <pc:docMk/>
          <pc:sldMk cId="4200307449" sldId="293"/>
        </pc:sldMkLst>
        <pc:spChg chg="mod">
          <ac:chgData name="tom b" userId="139939e785252506" providerId="LiveId" clId="{71377741-F165-4F6F-A47B-9CF2275B8CFC}" dt="2021-11-08T12:07:39.963" v="2" actId="20577"/>
          <ac:spMkLst>
            <pc:docMk/>
            <pc:sldMk cId="4200307449" sldId="293"/>
            <ac:spMk id="5" creationId="{234FDE72-05CB-EC46-AD3A-A420E37BB7AC}"/>
          </ac:spMkLst>
        </pc:spChg>
      </pc:sldChg>
      <pc:sldChg chg="modSp mod">
        <pc:chgData name="tom b" userId="139939e785252506" providerId="LiveId" clId="{71377741-F165-4F6F-A47B-9CF2275B8CFC}" dt="2021-11-08T12:08:01.951" v="6" actId="20577"/>
        <pc:sldMkLst>
          <pc:docMk/>
          <pc:sldMk cId="997133071" sldId="294"/>
        </pc:sldMkLst>
        <pc:spChg chg="mod">
          <ac:chgData name="tom b" userId="139939e785252506" providerId="LiveId" clId="{71377741-F165-4F6F-A47B-9CF2275B8CFC}" dt="2021-11-08T12:08:01.951" v="6" actId="20577"/>
          <ac:spMkLst>
            <pc:docMk/>
            <pc:sldMk cId="997133071" sldId="294"/>
            <ac:spMk id="5" creationId="{42A5D913-F053-E84D-BA1A-A89B9C89FDD2}"/>
          </ac:spMkLst>
        </pc:spChg>
      </pc:sldChg>
      <pc:sldChg chg="modSp mod">
        <pc:chgData name="tom b" userId="139939e785252506" providerId="LiveId" clId="{71377741-F165-4F6F-A47B-9CF2275B8CFC}" dt="2021-11-08T12:08:07.749" v="7" actId="20577"/>
        <pc:sldMkLst>
          <pc:docMk/>
          <pc:sldMk cId="3360497753" sldId="295"/>
        </pc:sldMkLst>
        <pc:spChg chg="mod">
          <ac:chgData name="tom b" userId="139939e785252506" providerId="LiveId" clId="{71377741-F165-4F6F-A47B-9CF2275B8CFC}" dt="2021-11-08T12:08:07.749" v="7" actId="20577"/>
          <ac:spMkLst>
            <pc:docMk/>
            <pc:sldMk cId="3360497753" sldId="295"/>
            <ac:spMk id="5" creationId="{42A5D913-F053-E84D-BA1A-A89B9C89FDD2}"/>
          </ac:spMkLst>
        </pc:spChg>
      </pc:sldChg>
      <pc:sldChg chg="modSp mod">
        <pc:chgData name="tom b" userId="139939e785252506" providerId="LiveId" clId="{71377741-F165-4F6F-A47B-9CF2275B8CFC}" dt="2021-11-08T12:08:21.016" v="8" actId="790"/>
        <pc:sldMkLst>
          <pc:docMk/>
          <pc:sldMk cId="4001933500" sldId="300"/>
        </pc:sldMkLst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3" creationId="{E7F6CADC-E733-4244-A6CF-E79476DC93DD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4" creationId="{5B8F79FB-D59E-0447-A9E4-A6B127AA6735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5" creationId="{08D99A51-3976-784B-B445-60680062AC9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6" creationId="{C9D01961-E290-441A-8832-42F5BEF23CC2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7" creationId="{1B712C1D-6C34-4262-BAC8-2DF17F832003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8" creationId="{40E1C42F-42FE-4C12-A87C-7FED5DEAA2A9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9" creationId="{90626113-518D-4F39-B38C-5A9F99379A0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1" creationId="{62AE4A0F-2CF1-1747-9539-D3A4220797A4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3" creationId="{1F7143EB-697E-7B40-BFF4-F65CD6EE2577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4" creationId="{DA906021-8207-7845-9364-9900C955B72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30" creationId="{DBCC430B-C4A5-46AD-A105-FE7FF2B398C3}"/>
          </ac:spMkLst>
        </pc:spChg>
      </pc:sldChg>
      <pc:sldChg chg="modSp mod">
        <pc:chgData name="tom b" userId="139939e785252506" providerId="LiveId" clId="{71377741-F165-4F6F-A47B-9CF2275B8CFC}" dt="2021-11-08T12:08:30.020" v="9" actId="1076"/>
        <pc:sldMkLst>
          <pc:docMk/>
          <pc:sldMk cId="4081429454" sldId="317"/>
        </pc:sldMkLst>
        <pc:spChg chg="mod">
          <ac:chgData name="tom b" userId="139939e785252506" providerId="LiveId" clId="{71377741-F165-4F6F-A47B-9CF2275B8CFC}" dt="2021-11-08T12:08:30.020" v="9" actId="1076"/>
          <ac:spMkLst>
            <pc:docMk/>
            <pc:sldMk cId="4081429454" sldId="317"/>
            <ac:spMk id="45" creationId="{D3CD19C2-A821-45A3-8F3C-C83EA42A18FD}"/>
          </ac:spMkLst>
        </pc:spChg>
      </pc:sldChg>
      <pc:sldChg chg="modSp mod">
        <pc:chgData name="tom b" userId="139939e785252506" providerId="LiveId" clId="{71377741-F165-4F6F-A47B-9CF2275B8CFC}" dt="2021-11-08T12:07:36.112" v="0" actId="20577"/>
        <pc:sldMkLst>
          <pc:docMk/>
          <pc:sldMk cId="3622827629" sldId="326"/>
        </pc:sldMkLst>
        <pc:spChg chg="mod">
          <ac:chgData name="tom b" userId="139939e785252506" providerId="LiveId" clId="{71377741-F165-4F6F-A47B-9CF2275B8CFC}" dt="2021-11-08T12:07:36.112" v="0" actId="20577"/>
          <ac:spMkLst>
            <pc:docMk/>
            <pc:sldMk cId="3622827629" sldId="326"/>
            <ac:spMk id="5" creationId="{EB536CC1-2A21-DB44-9D02-AF9AC7C53FBC}"/>
          </ac:spMkLst>
        </pc:spChg>
      </pc:sldChg>
      <pc:sldChg chg="modSp mod">
        <pc:chgData name="tom b" userId="139939e785252506" providerId="LiveId" clId="{71377741-F165-4F6F-A47B-9CF2275B8CFC}" dt="2021-11-08T12:07:45.189" v="3" actId="20577"/>
        <pc:sldMkLst>
          <pc:docMk/>
          <pc:sldMk cId="671203555" sldId="328"/>
        </pc:sldMkLst>
        <pc:spChg chg="mod">
          <ac:chgData name="tom b" userId="139939e785252506" providerId="LiveId" clId="{71377741-F165-4F6F-A47B-9CF2275B8CFC}" dt="2021-11-08T12:07:45.189" v="3" actId="20577"/>
          <ac:spMkLst>
            <pc:docMk/>
            <pc:sldMk cId="671203555" sldId="328"/>
            <ac:spMk id="5" creationId="{CEAD1DD3-E5B7-5744-80A7-C6FA1E6E9D88}"/>
          </ac:spMkLst>
        </pc:spChg>
      </pc:sldChg>
      <pc:sldChg chg="delSp modSp mod">
        <pc:chgData name="tom b" userId="139939e785252506" providerId="LiveId" clId="{71377741-F165-4F6F-A47B-9CF2275B8CFC}" dt="2021-11-08T12:21:29.237" v="18" actId="207"/>
        <pc:sldMkLst>
          <pc:docMk/>
          <pc:sldMk cId="4230492914" sldId="330"/>
        </pc:sldMkLst>
        <pc:spChg chg="del">
          <ac:chgData name="tom b" userId="139939e785252506" providerId="LiveId" clId="{71377741-F165-4F6F-A47B-9CF2275B8CFC}" dt="2021-11-08T12:21:23.753" v="16" actId="478"/>
          <ac:spMkLst>
            <pc:docMk/>
            <pc:sldMk cId="4230492914" sldId="330"/>
            <ac:spMk id="4" creationId="{3991894E-0638-45B2-A75A-9D24BF33C110}"/>
          </ac:spMkLst>
        </pc:spChg>
        <pc:spChg chg="mod">
          <ac:chgData name="tom b" userId="139939e785252506" providerId="LiveId" clId="{71377741-F165-4F6F-A47B-9CF2275B8CFC}" dt="2021-11-08T12:21:29.237" v="18" actId="207"/>
          <ac:spMkLst>
            <pc:docMk/>
            <pc:sldMk cId="4230492914" sldId="330"/>
            <ac:spMk id="5" creationId="{DDAB3298-F1A7-4CDC-A4A3-24AA1F22E737}"/>
          </ac:spMkLst>
        </pc:spChg>
        <pc:picChg chg="ord">
          <ac:chgData name="tom b" userId="139939e785252506" providerId="LiveId" clId="{71377741-F165-4F6F-A47B-9CF2275B8CFC}" dt="2021-11-08T12:21:25.697" v="17" actId="167"/>
          <ac:picMkLst>
            <pc:docMk/>
            <pc:sldMk cId="4230492914" sldId="330"/>
            <ac:picMk id="7" creationId="{A1DF531A-0EA9-4698-84B5-B588D48003C3}"/>
          </ac:picMkLst>
        </pc:picChg>
      </pc:sldChg>
      <pc:sldMasterChg chg="modSldLayout">
        <pc:chgData name="tom b" userId="139939e785252506" providerId="LiveId" clId="{71377741-F165-4F6F-A47B-9CF2275B8CFC}" dt="2021-11-08T12:20:40.042" v="15" actId="108"/>
        <pc:sldMasterMkLst>
          <pc:docMk/>
          <pc:sldMasterMk cId="2323047089" sldId="2147483660"/>
        </pc:sldMasterMkLst>
        <pc:sldLayoutChg chg="modSp">
          <pc:chgData name="tom b" userId="139939e785252506" providerId="LiveId" clId="{71377741-F165-4F6F-A47B-9CF2275B8CFC}" dt="2021-11-08T12:20:31.512" v="12" actId="108"/>
          <pc:sldLayoutMkLst>
            <pc:docMk/>
            <pc:sldMasterMk cId="2323047089" sldId="2147483660"/>
            <pc:sldLayoutMk cId="2421011451" sldId="2147483688"/>
          </pc:sldLayoutMkLst>
          <pc:spChg chg="mod">
            <ac:chgData name="tom b" userId="139939e785252506" providerId="LiveId" clId="{71377741-F165-4F6F-A47B-9CF2275B8CFC}" dt="2021-11-08T12:20:31.512" v="12" actId="108"/>
            <ac:spMkLst>
              <pc:docMk/>
              <pc:sldMasterMk cId="2323047089" sldId="2147483660"/>
              <pc:sldLayoutMk cId="2421011451" sldId="2147483688"/>
              <ac:spMk id="11" creationId="{A4230C6A-BAC5-374F-801E-032B04CDC53A}"/>
            </ac:spMkLst>
          </pc:spChg>
        </pc:sldLayoutChg>
        <pc:sldLayoutChg chg="modSp">
          <pc:chgData name="tom b" userId="139939e785252506" providerId="LiveId" clId="{71377741-F165-4F6F-A47B-9CF2275B8CFC}" dt="2021-11-08T12:20:37.943" v="14" actId="108"/>
          <pc:sldLayoutMkLst>
            <pc:docMk/>
            <pc:sldMasterMk cId="2323047089" sldId="2147483660"/>
            <pc:sldLayoutMk cId="2159031725" sldId="2147483689"/>
          </pc:sldLayoutMkLst>
          <pc:spChg chg="mod">
            <ac:chgData name="tom b" userId="139939e785252506" providerId="LiveId" clId="{71377741-F165-4F6F-A47B-9CF2275B8CFC}" dt="2021-11-08T12:20:37.943" v="14" actId="108"/>
            <ac:spMkLst>
              <pc:docMk/>
              <pc:sldMasterMk cId="2323047089" sldId="2147483660"/>
              <pc:sldLayoutMk cId="2159031725" sldId="2147483689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40.042" v="15" actId="108"/>
          <pc:sldLayoutMkLst>
            <pc:docMk/>
            <pc:sldMasterMk cId="2323047089" sldId="2147483660"/>
            <pc:sldLayoutMk cId="2004331471" sldId="2147483690"/>
          </pc:sldLayoutMkLst>
          <pc:spChg chg="mod">
            <ac:chgData name="tom b" userId="139939e785252506" providerId="LiveId" clId="{71377741-F165-4F6F-A47B-9CF2275B8CFC}" dt="2021-11-08T12:20:40.042" v="15" actId="108"/>
            <ac:spMkLst>
              <pc:docMk/>
              <pc:sldMasterMk cId="2323047089" sldId="2147483660"/>
              <pc:sldLayoutMk cId="2004331471" sldId="2147483690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34.057" v="13" actId="108"/>
          <pc:sldLayoutMkLst>
            <pc:docMk/>
            <pc:sldMasterMk cId="2323047089" sldId="2147483660"/>
            <pc:sldLayoutMk cId="1165178230" sldId="2147483691"/>
          </pc:sldLayoutMkLst>
          <pc:spChg chg="mod">
            <ac:chgData name="tom b" userId="139939e785252506" providerId="LiveId" clId="{71377741-F165-4F6F-A47B-9CF2275B8CFC}" dt="2021-11-08T12:20:34.057" v="13" actId="108"/>
            <ac:spMkLst>
              <pc:docMk/>
              <pc:sldMasterMk cId="2323047089" sldId="2147483660"/>
              <pc:sldLayoutMk cId="1165178230" sldId="2147483691"/>
              <ac:spMk id="11" creationId="{A4230C6A-BAC5-374F-801E-032B04CDC53A}"/>
            </ac:spMkLst>
          </pc:spChg>
        </pc:sldLayoutChg>
        <pc:sldLayoutChg chg="modSp">
          <pc:chgData name="tom b" userId="139939e785252506" providerId="LiveId" clId="{71377741-F165-4F6F-A47B-9CF2275B8CFC}" dt="2021-11-08T12:20:26.538" v="10" actId="108"/>
          <pc:sldLayoutMkLst>
            <pc:docMk/>
            <pc:sldMasterMk cId="2323047089" sldId="2147483660"/>
            <pc:sldLayoutMk cId="1603810798" sldId="2147483692"/>
          </pc:sldLayoutMkLst>
          <pc:spChg chg="mod">
            <ac:chgData name="tom b" userId="139939e785252506" providerId="LiveId" clId="{71377741-F165-4F6F-A47B-9CF2275B8CFC}" dt="2021-11-08T12:20:26.538" v="10" actId="108"/>
            <ac:spMkLst>
              <pc:docMk/>
              <pc:sldMasterMk cId="2323047089" sldId="2147483660"/>
              <pc:sldLayoutMk cId="1603810798" sldId="2147483692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29.182" v="11" actId="108"/>
          <pc:sldLayoutMkLst>
            <pc:docMk/>
            <pc:sldMasterMk cId="2323047089" sldId="2147483660"/>
            <pc:sldLayoutMk cId="1001798168" sldId="2147483695"/>
          </pc:sldLayoutMkLst>
          <pc:spChg chg="mod">
            <ac:chgData name="tom b" userId="139939e785252506" providerId="LiveId" clId="{71377741-F165-4F6F-A47B-9CF2275B8CFC}" dt="2021-11-08T12:20:29.182" v="11" actId="108"/>
            <ac:spMkLst>
              <pc:docMk/>
              <pc:sldMasterMk cId="2323047089" sldId="2147483660"/>
              <pc:sldLayoutMk cId="1001798168" sldId="2147483695"/>
              <ac:spMk id="5" creationId="{00000000-0000-0000-0000-000000000000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Spalte2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D01-43D7-B794-11032EF4E9E5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D01-43D7-B794-11032EF4E9E5}"/>
              </c:ext>
            </c:extLst>
          </c:dPt>
          <c:dPt>
            <c:idx val="2"/>
            <c:bubble3D val="0"/>
            <c:spPr>
              <a:solidFill>
                <a:schemeClr val="accent5">
                  <a:alpha val="90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D01-43D7-B794-11032EF4E9E5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D01-43D7-B794-11032EF4E9E5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D01-43D7-B794-11032EF4E9E5}"/>
              </c:ext>
            </c:extLst>
          </c:dPt>
          <c:dPt>
            <c:idx val="5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DD01-43D7-B794-11032EF4E9E5}"/>
              </c:ext>
            </c:extLst>
          </c:dPt>
          <c:cat>
            <c:strRef>
              <c:f>Tabelle1!$A$2:$A$7</c:f>
              <c:strCache>
                <c:ptCount val="6"/>
                <c:pt idx="0">
                  <c:v>Miete/Darlehen</c:v>
                </c:pt>
                <c:pt idx="1">
                  <c:v>Nahrungsmittel</c:v>
                </c:pt>
                <c:pt idx="2">
                  <c:v>Transport</c:v>
                </c:pt>
                <c:pt idx="3">
                  <c:v>Bekleidung und Dienstleistungen</c:v>
                </c:pt>
                <c:pt idx="4">
                  <c:v>Körperpflegeprodukte</c:v>
                </c:pt>
                <c:pt idx="5">
                  <c:v>Abos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35</c:v>
                </c:pt>
                <c:pt idx="1">
                  <c:v>20</c:v>
                </c:pt>
                <c:pt idx="2">
                  <c:v>15</c:v>
                </c:pt>
                <c:pt idx="3">
                  <c:v>13</c:v>
                </c:pt>
                <c:pt idx="4">
                  <c:v>10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01-43D7-B794-11032EF4E9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08E61B3-4BBB-47D6-AF58-16D89CA3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3F41491-E207-4CD6-A9CB-1D3933C21D2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23C3-D5AF-4925-AFCF-3F6A391BE80F}" type="datetimeFigureOut">
              <a:rPr lang="sr-Latn-CS" smtClean="0"/>
              <a:pPr/>
              <a:t>28.3.2024.</a:t>
            </a:fld>
            <a:endParaRPr lang="sr-Latn-C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9D717C-5F6A-4B7A-A87F-1E154DF2D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F02979-5BED-439A-9CA1-85BCEFF6DE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DBBF3-82BD-4658-9F7A-5B28869FB808}" type="slidenum">
              <a:rPr lang="sr-Latn-CS" smtClean="0"/>
              <a:pPr/>
              <a:t>‹#›</a:t>
            </a:fld>
            <a:endParaRPr lang="sr-Latn-CS"/>
          </a:p>
        </p:txBody>
      </p:sp>
    </p:spTree>
    <p:extLst>
      <p:ext uri="{BB962C8B-B14F-4D97-AF65-F5344CB8AC3E}">
        <p14:creationId xmlns:p14="http://schemas.microsoft.com/office/powerpoint/2010/main" val="3573145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123B55E-0ACE-924D-BFE6-EE8E92F2A39E}" type="datetimeFigureOut">
              <a:rPr lang="de-DE" smtClean="0"/>
              <a:pPr/>
              <a:t>28.03.2024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EC162E9-57E0-E046-B6DC-E8FB2FA9A909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82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">
            <a:extLst>
              <a:ext uri="{FF2B5EF4-FFF2-40B4-BE49-F238E27FC236}">
                <a16:creationId xmlns:a16="http://schemas.microsoft.com/office/drawing/2014/main" id="{2521101C-AC3B-49B5-89D0-97651239E41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253096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4" y="3189130"/>
            <a:ext cx="663792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106438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2574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ECC62E-96F4-834C-A933-7E3D7EC38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0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2spaltiger Text mit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464947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75D05B5-8664-4549-B424-D3465DBFD393}"/>
              </a:ext>
            </a:extLst>
          </p:cNvPr>
          <p:cNvSpPr/>
          <p:nvPr userDrawn="1"/>
        </p:nvSpPr>
        <p:spPr>
          <a:xfrm>
            <a:off x="5470724" y="-4"/>
            <a:ext cx="3673276" cy="51435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53866" y="1320164"/>
            <a:ext cx="2310634" cy="3098410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FF2494-B727-44F8-8462-B033CDBF9D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6847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3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160381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spaltiger Text +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B3D049B4-0077-49D3-9E92-CA89E025BA6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1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2F88F239-9330-4169-AFE2-939BDBD39E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111156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0" name="Bildplatzhalter 16">
            <a:extLst>
              <a:ext uri="{FF2B5EF4-FFF2-40B4-BE49-F238E27FC236}">
                <a16:creationId xmlns:a16="http://schemas.microsoft.com/office/drawing/2014/main" id="{2F20F21C-2A49-4290-A8C1-ABFFEB698A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82312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79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70724" y="-1"/>
            <a:ext cx="3673275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305147"/>
            <a:ext cx="4661424" cy="87665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B940CF-F783-4F3D-A60A-EC1AF0CB4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2101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470724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2313" y="1368245"/>
            <a:ext cx="2262187" cy="30489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36525" indent="-136525">
              <a:lnSpc>
                <a:spcPct val="100000"/>
              </a:lnSpc>
              <a:tabLst/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200"/>
            </a:lvl4pPr>
            <a:lvl5pPr marL="536575" indent="-265113"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2313" y="305146"/>
            <a:ext cx="2982912" cy="1063099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17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863"/>
            <a:ext cx="5459294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7">
            <a:extLst>
              <a:ext uri="{FF2B5EF4-FFF2-40B4-BE49-F238E27FC236}">
                <a16:creationId xmlns:a16="http://schemas.microsoft.com/office/drawing/2014/main" id="{7205E5B9-08E1-1F43-B4E5-E9F913D027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70724" y="1058863"/>
            <a:ext cx="3673276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1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quer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400"/>
            <a:ext cx="9144000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4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vollforma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0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03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33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1058862"/>
            <a:ext cx="9144001" cy="4084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729F2FF-BCA5-394F-B072-D8F1B151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5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886576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749" y="1886097"/>
            <a:ext cx="6037220" cy="919423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7219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212D9A26-2571-4012-B1B1-A037484CD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9750" y="2868612"/>
            <a:ext cx="6037219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119715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138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82275C-62C9-2940-B8FE-A5F1523AB816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1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9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7">
            <a:extLst>
              <a:ext uri="{FF2B5EF4-FFF2-40B4-BE49-F238E27FC236}">
                <a16:creationId xmlns:a16="http://schemas.microsoft.com/office/drawing/2014/main" id="{E9F2FC35-0648-4B8C-BA02-E458FABC0A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1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7E3CC8F7-623C-4CFC-B681-B8761208CB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35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-1"/>
            <a:ext cx="9144001" cy="51954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41101" y="1374007"/>
            <a:ext cx="2661794" cy="155678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3751914" y="3691292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26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folie mit Foto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4" y="3189130"/>
            <a:ext cx="663792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106438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2574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F0EB289D-B558-A34C-9D9C-3846A1A45C7B}"/>
              </a:ext>
            </a:extLst>
          </p:cNvPr>
          <p:cNvSpPr txBox="1">
            <a:spLocks/>
          </p:cNvSpPr>
          <p:nvPr userDrawn="1"/>
        </p:nvSpPr>
        <p:spPr>
          <a:xfrm>
            <a:off x="540976" y="4608425"/>
            <a:ext cx="4391387" cy="273844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lnSpc>
                <a:spcPts val="2100"/>
              </a:lnSpc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4CBF11-628F-CB48-A8AA-F12EABB8F226}" type="datetime4">
              <a:rPr lang="de-DE" sz="1600" smtClean="0">
                <a:latin typeface="HTWBerlin Office" panose="02000000000000000000" pitchFamily="2" charset="0"/>
              </a:rPr>
              <a:pPr/>
              <a:t>28. März 2024</a:t>
            </a:fld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790B71E-342E-0A47-8C5D-69F19A7694E6}"/>
              </a:ext>
            </a:extLst>
          </p:cNvPr>
          <p:cNvSpPr txBox="1"/>
          <p:nvPr userDrawn="1"/>
        </p:nvSpPr>
        <p:spPr>
          <a:xfrm>
            <a:off x="540977" y="4345200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sz="1600" b="0" dirty="0" err="1">
                <a:latin typeface="HTWBerlin Office" panose="02000000000000000000" pitchFamily="2" charset="0"/>
              </a:rPr>
              <a:t>Referent_in</a:t>
            </a:r>
            <a:r>
              <a:rPr lang="de-DE" sz="1600" b="0" dirty="0">
                <a:latin typeface="HTWBerlin Office" panose="02000000000000000000" pitchFamily="2" charset="0"/>
              </a:rPr>
              <a:t> im Master ergänzen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ECC62E-96F4-834C-A933-7E3D7EC38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bschluss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0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E7C99A-B396-594B-AC2B-84BE3CD67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50" y="1886097"/>
            <a:ext cx="6490224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6490224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BD791C2B-C127-47CC-8015-A510378142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2868612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50211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0383" cy="1560464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9EB64A6D-7E18-4E79-A705-DE5D4E7594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4120007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/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3" name="Foliennummernplatzhalter 11">
            <a:extLst>
              <a:ext uri="{FF2B5EF4-FFF2-40B4-BE49-F238E27FC236}">
                <a16:creationId xmlns:a16="http://schemas.microsoft.com/office/drawing/2014/main" id="{D444DE69-931F-4A41-A45E-1ACE19F49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39750" y="4687099"/>
            <a:ext cx="1728788" cy="18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72F8F88-A86D-4C46-BAE5-29BAADE0B7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9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880812"/>
            <a:ext cx="421200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006001"/>
            <a:ext cx="4212000" cy="872331"/>
          </a:xfrm>
        </p:spPr>
        <p:txBody>
          <a:bodyPr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5BD2579-D21F-0049-8834-9A86D5CAB6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11638" cy="51435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790B71E-342E-0A47-8C5D-69F19A7694E6}"/>
              </a:ext>
            </a:extLst>
          </p:cNvPr>
          <p:cNvSpPr txBox="1"/>
          <p:nvPr userDrawn="1"/>
        </p:nvSpPr>
        <p:spPr>
          <a:xfrm>
            <a:off x="4543105" y="2808000"/>
            <a:ext cx="3521507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2114F-2251-469A-AF7A-2BAA547F05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2868612"/>
            <a:ext cx="4212000" cy="842205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306360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900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1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7200"/>
            <a:ext cx="7524500" cy="3420000"/>
          </a:xfr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tabLst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algn="l" defTabSz="685800" rtl="0" eaLnBrk="1" latinLnBrk="0" hangingPunct="1">
              <a:buFont typeface="Arial" panose="020B0604020202020204" pitchFamily="34" charset="0"/>
              <a:defRPr lang="de-DE" sz="24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en-US" sz="16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>
              <a:lnSpc>
                <a:spcPct val="100000"/>
              </a:lnSpc>
              <a:defRPr/>
            </a:lvl6pPr>
          </a:lstStyle>
          <a:p>
            <a:pPr marL="0" marR="0" lvl="0" indent="0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Dritte Ebene</a:t>
            </a:r>
          </a:p>
          <a:p>
            <a:pPr marL="450850" marR="0" lvl="4" indent="-179388" algn="l" defTabSz="6858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Vierte Ebene</a:t>
            </a:r>
          </a:p>
          <a:p>
            <a:pPr marL="628650" marR="0" lvl="5" indent="-17780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3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Fünfte Ebene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49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lang="de-DE" sz="14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536575" indent="-179388">
              <a:lnSpc>
                <a:spcPct val="100000"/>
              </a:lnSpc>
              <a:defRPr sz="11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 marL="179388" indent="0"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357187" indent="0">
              <a:buNone/>
              <a:defRPr lang="de-DE" sz="1100" kern="1200" noProof="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4987" marR="0" lvl="3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92692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buNone/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defRPr lang="de-DE" sz="10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E746415B-0A49-4500-A0FE-A1DD9DB3F9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0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14C449FC-589D-4576-B7D5-AD4142CE08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92613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20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000" y="998574"/>
            <a:ext cx="7524500" cy="34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3"/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  <a:p>
            <a:pPr lvl="5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50125" y="4687099"/>
            <a:ext cx="5484949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750" y="4687099"/>
            <a:ext cx="1728788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AEA85BA-5B54-674A-882E-91B4CCB68B6A}"/>
              </a:ext>
            </a:extLst>
          </p:cNvPr>
          <p:cNvPicPr>
            <a:picLocks noChangeAspect="1"/>
          </p:cNvPicPr>
          <p:nvPr userDrawn="1"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4500" y="4587241"/>
            <a:ext cx="720000" cy="22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4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81" r:id="rId3"/>
    <p:sldLayoutId id="2147483694" r:id="rId4"/>
    <p:sldLayoutId id="2147483680" r:id="rId5"/>
    <p:sldLayoutId id="2147483687" r:id="rId6"/>
    <p:sldLayoutId id="2147483662" r:id="rId7"/>
    <p:sldLayoutId id="2147483672" r:id="rId8"/>
    <p:sldLayoutId id="2147483697" r:id="rId9"/>
    <p:sldLayoutId id="2147483693" r:id="rId10"/>
    <p:sldLayoutId id="2147483692" r:id="rId11"/>
    <p:sldLayoutId id="2147483695" r:id="rId12"/>
    <p:sldLayoutId id="2147483688" r:id="rId13"/>
    <p:sldLayoutId id="2147483691" r:id="rId14"/>
    <p:sldLayoutId id="2147483683" r:id="rId15"/>
    <p:sldLayoutId id="2147483677" r:id="rId16"/>
    <p:sldLayoutId id="2147483689" r:id="rId17"/>
    <p:sldLayoutId id="2147483690" r:id="rId18"/>
    <p:sldLayoutId id="2147483679" r:id="rId19"/>
    <p:sldLayoutId id="2147483684" r:id="rId20"/>
    <p:sldLayoutId id="2147483685" r:id="rId21"/>
    <p:sldLayoutId id="2147483699" r:id="rId22"/>
    <p:sldLayoutId id="2147483698" r:id="rId23"/>
    <p:sldLayoutId id="2147483700" r:id="rId24"/>
    <p:sldLayoutId id="2147483686" r:id="rId25"/>
    <p:sldLayoutId id="2147483701" r:id="rId26"/>
    <p:sldLayoutId id="2147483702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3400"/>
        </a:lnSpc>
        <a:spcBef>
          <a:spcPct val="0"/>
        </a:spcBef>
        <a:buNone/>
        <a:defRPr sz="3200" b="1" kern="1200">
          <a:solidFill>
            <a:schemeClr val="tx1"/>
          </a:solidFill>
          <a:latin typeface="HTWBerlin Office" panose="02000000000000000000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1pPr>
      <a:lvl2pPr marL="179388" indent="-179388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2pPr>
      <a:lvl3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3pPr>
      <a:lvl4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4pPr>
      <a:lvl5pPr marL="450850" indent="-179388" algn="l" defTabSz="685800" rtl="0" eaLnBrk="1" latinLnBrk="0" hangingPunct="1">
        <a:lnSpc>
          <a:spcPts val="19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5pPr>
      <a:lvl6pPr marL="628650" indent="-17780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" userDrawn="1">
          <p15:clr>
            <a:srgbClr val="F26B43"/>
          </p15:clr>
        </p15:guide>
        <p15:guide id="2" pos="5080" userDrawn="1">
          <p15:clr>
            <a:srgbClr val="F26B43"/>
          </p15:clr>
        </p15:guide>
        <p15:guide id="3" pos="340" userDrawn="1">
          <p15:clr>
            <a:srgbClr val="F26B43"/>
          </p15:clr>
        </p15:guide>
        <p15:guide id="4" pos="3969" userDrawn="1">
          <p15:clr>
            <a:srgbClr val="F26B43"/>
          </p15:clr>
        </p15:guide>
        <p15:guide id="5" pos="3855" userDrawn="1">
          <p15:clr>
            <a:srgbClr val="F26B43"/>
          </p15:clr>
        </p15:guide>
        <p15:guide id="6" pos="1429" userDrawn="1">
          <p15:clr>
            <a:srgbClr val="F26B43"/>
          </p15:clr>
        </p15:guide>
        <p15:guide id="7" pos="1542" userDrawn="1">
          <p15:clr>
            <a:srgbClr val="F26B43"/>
          </p15:clr>
        </p15:guide>
        <p15:guide id="8" pos="5534" userDrawn="1">
          <p15:clr>
            <a:srgbClr val="F26B43"/>
          </p15:clr>
        </p15:guide>
        <p15:guide id="9" orient="horz" pos="667" userDrawn="1">
          <p15:clr>
            <a:srgbClr val="F26B43"/>
          </p15:clr>
        </p15:guide>
        <p15:guide id="10" orient="horz" pos="2777" userDrawn="1">
          <p15:clr>
            <a:srgbClr val="F26B43"/>
          </p15:clr>
        </p15:guide>
        <p15:guide id="11" orient="horz" pos="3026" userDrawn="1">
          <p15:clr>
            <a:srgbClr val="F26B43"/>
          </p15:clr>
        </p15:guide>
        <p15:guide id="12" pos="2653" userDrawn="1">
          <p15:clr>
            <a:srgbClr val="F26B43"/>
          </p15:clr>
        </p15:guide>
        <p15:guide id="13" pos="276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A957718C-B362-42EE-A93C-78E3BE581E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/>
      </p:pic>
      <p:sp>
        <p:nvSpPr>
          <p:cNvPr id="2" name="Untertitel 1">
            <a:extLst>
              <a:ext uri="{FF2B5EF4-FFF2-40B4-BE49-F238E27FC236}">
                <a16:creationId xmlns:a16="http://schemas.microsoft.com/office/drawing/2014/main" id="{3BBA3B6C-EA49-2345-BBB3-857880F5B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364" y="3443337"/>
            <a:ext cx="6637920" cy="614621"/>
          </a:xfrm>
        </p:spPr>
        <p:txBody>
          <a:bodyPr/>
          <a:lstStyle/>
          <a:p>
            <a:r>
              <a:rPr lang="de-DE" dirty="0"/>
              <a:t>Final </a:t>
            </a:r>
            <a:r>
              <a:rPr lang="de-DE" dirty="0" err="1"/>
              <a:t>Presentation</a:t>
            </a:r>
            <a:r>
              <a:rPr lang="de-DE" dirty="0"/>
              <a:t> in Mobile </a:t>
            </a:r>
            <a:r>
              <a:rPr lang="de-DE" dirty="0" err="1"/>
              <a:t>Application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F2E58D5-994D-644C-92FE-E3613313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436017"/>
          </a:xfrm>
        </p:spPr>
        <p:txBody>
          <a:bodyPr/>
          <a:lstStyle/>
          <a:p>
            <a:r>
              <a:rPr lang="de-DE" dirty="0"/>
              <a:t>Budget Mate: </a:t>
            </a:r>
            <a:r>
              <a:rPr lang="en-GB" dirty="0"/>
              <a:t>Open Source Budget App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E4ADB53-070F-0CD7-504E-89E2E695F9CA}"/>
              </a:ext>
            </a:extLst>
          </p:cNvPr>
          <p:cNvSpPr txBox="1">
            <a:spLocks/>
          </p:cNvSpPr>
          <p:nvPr/>
        </p:nvSpPr>
        <p:spPr>
          <a:xfrm>
            <a:off x="474436" y="4271150"/>
            <a:ext cx="6490224" cy="85609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79388" indent="-179388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357188" indent="-17780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357188" indent="-17780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450850" indent="-179388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62865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Jan Furio / 28.01.2024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080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8993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Transaction </a:t>
            </a:r>
            <a:r>
              <a:rPr lang="de-DE" sz="1600" b="1" dirty="0" err="1"/>
              <a:t>History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All transactions added by the user are displayed here.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Swipe</a:t>
            </a:r>
            <a:r>
              <a:rPr lang="de-DE" sz="1600" b="1" dirty="0"/>
              <a:t> </a:t>
            </a:r>
            <a:r>
              <a:rPr lang="de-DE" sz="1600" b="1" dirty="0" err="1"/>
              <a:t>to</a:t>
            </a:r>
            <a:r>
              <a:rPr lang="de-DE" sz="1600" b="1" dirty="0"/>
              <a:t> Delete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Users can delete individual transactions with a right or left swipe gesture.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Delete All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Users can delete all transactions they have entered.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Transactions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6" name="screen-20240129-120901~2">
            <a:hlinkClick r:id="" action="ppaction://media"/>
            <a:extLst>
              <a:ext uri="{FF2B5EF4-FFF2-40B4-BE49-F238E27FC236}">
                <a16:creationId xmlns:a16="http://schemas.microsoft.com/office/drawing/2014/main" id="{7B483D27-E9B4-D62C-5BD6-07FA967885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1" y="595237"/>
            <a:ext cx="1720499" cy="38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7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8993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Budget Table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Has a </a:t>
            </a:r>
            <a:r>
              <a:rPr lang="en-GB" sz="1600" dirty="0" err="1"/>
              <a:t>PrimaryKey</a:t>
            </a:r>
            <a:r>
              <a:rPr lang="en-GB" sz="1600" dirty="0"/>
              <a:t>, stores the frequency as a string, and the budget amount as an Int.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en-GB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Transactions Table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Has a </a:t>
            </a:r>
            <a:r>
              <a:rPr lang="en-GB" sz="1600" dirty="0" err="1"/>
              <a:t>PrimaryKey</a:t>
            </a:r>
            <a:r>
              <a:rPr lang="en-GB" sz="1600" dirty="0"/>
              <a:t>, stores the amount, label, and date as a string.</a:t>
            </a: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55A6BA-3F0A-F7C1-A9D5-57E65F6D8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759" y="1320164"/>
            <a:ext cx="3069241" cy="9594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6D8873-ABAC-FE2E-196E-4D616C9179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18"/>
          <a:stretch/>
        </p:blipFill>
        <p:spPr>
          <a:xfrm>
            <a:off x="5534759" y="2485382"/>
            <a:ext cx="2736800" cy="95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5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5">
            <a:extLst>
              <a:ext uri="{FF2B5EF4-FFF2-40B4-BE49-F238E27FC236}">
                <a16:creationId xmlns:a16="http://schemas.microsoft.com/office/drawing/2014/main" id="{89372809-99AC-43F8-88D8-0309BB5653F1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250"/>
            <a:ext cx="9144000" cy="2574000"/>
          </a:xfrm>
          <a:prstGeom prst="rect">
            <a:avLst/>
          </a:prstGeom>
          <a:solidFill>
            <a:schemeClr val="accent1">
              <a:alpha val="61000"/>
            </a:schemeClr>
          </a:solidFill>
          <a:ln>
            <a:noFill/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F2ADB3B-6CC0-435F-A69C-C02541A7B71C}"/>
              </a:ext>
            </a:extLst>
          </p:cNvPr>
          <p:cNvSpPr>
            <a:spLocks/>
          </p:cNvSpPr>
          <p:nvPr/>
        </p:nvSpPr>
        <p:spPr>
          <a:xfrm>
            <a:off x="0" y="-2250"/>
            <a:ext cx="9144000" cy="2574000"/>
          </a:xfrm>
          <a:prstGeom prst="rect">
            <a:avLst/>
          </a:prstGeom>
          <a:solidFill>
            <a:schemeClr val="accent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D873D4-E197-0443-88DC-D02E3995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436017"/>
          </a:xfrm>
        </p:spPr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462B01-207A-3B08-E507-9D2372761498}"/>
              </a:ext>
            </a:extLst>
          </p:cNvPr>
          <p:cNvSpPr/>
          <p:nvPr/>
        </p:nvSpPr>
        <p:spPr>
          <a:xfrm>
            <a:off x="296883" y="4263241"/>
            <a:ext cx="2398816" cy="7852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10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352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m 33">
            <a:extLst>
              <a:ext uri="{FF2B5EF4-FFF2-40B4-BE49-F238E27FC236}">
                <a16:creationId xmlns:a16="http://schemas.microsoft.com/office/drawing/2014/main" id="{A97A0EEF-9401-A5B0-34F0-0B02FE0F27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2914545"/>
              </p:ext>
            </p:extLst>
          </p:nvPr>
        </p:nvGraphicFramePr>
        <p:xfrm>
          <a:off x="2414879" y="1264594"/>
          <a:ext cx="4292119" cy="2861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Ellipse 35">
            <a:extLst>
              <a:ext uri="{FF2B5EF4-FFF2-40B4-BE49-F238E27FC236}">
                <a16:creationId xmlns:a16="http://schemas.microsoft.com/office/drawing/2014/main" id="{3875D120-1CB2-443D-A232-5CE1FBFEDB14}"/>
              </a:ext>
            </a:extLst>
          </p:cNvPr>
          <p:cNvSpPr/>
          <p:nvPr/>
        </p:nvSpPr>
        <p:spPr>
          <a:xfrm>
            <a:off x="3632892" y="1767254"/>
            <a:ext cx="1856092" cy="185609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CBCDD37-6B78-FC4F-860F-7758AF1D4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i="1" dirty="0" err="1"/>
              <a:t>another</a:t>
            </a:r>
            <a:r>
              <a:rPr lang="de-DE" dirty="0"/>
              <a:t> Budget App?</a:t>
            </a:r>
            <a:endParaRPr lang="de-DE" sz="2000" b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7F7D3C6-8E83-304D-AF52-664F28A2D5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DDD673-462E-D044-A329-E1727439F4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CE493C70-81BB-4EDA-8AF5-9CDAD5CBA5E2}"/>
              </a:ext>
            </a:extLst>
          </p:cNvPr>
          <p:cNvSpPr txBox="1"/>
          <p:nvPr/>
        </p:nvSpPr>
        <p:spPr>
          <a:xfrm>
            <a:off x="5200358" y="3828740"/>
            <a:ext cx="2548348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20</a:t>
            </a:r>
            <a:br>
              <a:rPr lang="de-DE" dirty="0">
                <a:latin typeface="HTWBerlin Office" panose="02000000000000000000" pitchFamily="2" charset="0"/>
              </a:rPr>
            </a:br>
            <a:r>
              <a:rPr lang="de-DE" dirty="0" err="1">
                <a:latin typeface="HTWBerlin Office" panose="02000000000000000000" pitchFamily="2" charset="0"/>
              </a:rPr>
              <a:t>Grocery</a:t>
            </a:r>
            <a:r>
              <a:rPr lang="de-DE" dirty="0">
                <a:latin typeface="HTWBerlin Office" panose="02000000000000000000" pitchFamily="2" charset="0"/>
              </a:rPr>
              <a:t> Shopping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508515B-1C00-4810-B4F8-4EDDE83504AE}"/>
              </a:ext>
            </a:extLst>
          </p:cNvPr>
          <p:cNvSpPr txBox="1"/>
          <p:nvPr/>
        </p:nvSpPr>
        <p:spPr>
          <a:xfrm>
            <a:off x="2567468" y="3529303"/>
            <a:ext cx="956786" cy="4480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15</a:t>
            </a:r>
            <a:br>
              <a:rPr lang="de-DE" dirty="0">
                <a:latin typeface="HTWBerlin Office" panose="02000000000000000000" pitchFamily="2" charset="0"/>
              </a:rPr>
            </a:br>
            <a:r>
              <a:rPr lang="de-DE" sz="1600" dirty="0">
                <a:latin typeface="HTWBerlin Office" panose="02000000000000000000" pitchFamily="2" charset="0"/>
              </a:rPr>
              <a:t>Transport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6D4FE3F5-B4C8-41ED-AA0D-F02606BA5A0C}"/>
              </a:ext>
            </a:extLst>
          </p:cNvPr>
          <p:cNvSpPr txBox="1"/>
          <p:nvPr/>
        </p:nvSpPr>
        <p:spPr>
          <a:xfrm>
            <a:off x="-560501" y="2304237"/>
            <a:ext cx="3745424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13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Clothing</a:t>
            </a: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and </a:t>
            </a:r>
            <a:r>
              <a:rPr lang="de-DE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Servicesg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8F7E090-A660-432E-9590-219FB081AEB9}"/>
              </a:ext>
            </a:extLst>
          </p:cNvPr>
          <p:cNvSpPr txBox="1"/>
          <p:nvPr/>
        </p:nvSpPr>
        <p:spPr>
          <a:xfrm>
            <a:off x="5795935" y="1663158"/>
            <a:ext cx="1739138" cy="64504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35</a:t>
            </a:r>
            <a:br>
              <a:rPr lang="de-DE" sz="1600" dirty="0">
                <a:latin typeface="HTWBerlin Office" panose="02000000000000000000" pitchFamily="2" charset="0"/>
              </a:rPr>
            </a:br>
            <a:r>
              <a:rPr lang="de-DE" sz="1600" dirty="0" err="1">
                <a:latin typeface="HTWBerlin Office" panose="02000000000000000000" pitchFamily="2" charset="0"/>
              </a:rPr>
              <a:t>Rent</a:t>
            </a:r>
            <a:r>
              <a:rPr lang="de-DE" sz="1600" dirty="0">
                <a:latin typeface="HTWBerlin Office" panose="02000000000000000000" pitchFamily="2" charset="0"/>
              </a:rPr>
              <a:t>/</a:t>
            </a:r>
            <a:r>
              <a:rPr lang="de-DE" sz="1600" dirty="0" err="1">
                <a:latin typeface="HTWBerlin Office" panose="02000000000000000000" pitchFamily="2" charset="0"/>
              </a:rPr>
              <a:t>Mortgage</a:t>
            </a:r>
            <a:r>
              <a:rPr lang="de-DE" sz="1600" dirty="0">
                <a:latin typeface="HTWBerlin Office" panose="02000000000000000000" pitchFamily="2" charset="0"/>
              </a:rPr>
              <a:t> </a:t>
            </a:r>
          </a:p>
          <a:p>
            <a:pPr marL="0" lvl="1" indent="0">
              <a:lnSpc>
                <a:spcPct val="80000"/>
              </a:lnSpc>
              <a:buNone/>
            </a:pP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33" name="Titel 1">
            <a:extLst>
              <a:ext uri="{FF2B5EF4-FFF2-40B4-BE49-F238E27FC236}">
                <a16:creationId xmlns:a16="http://schemas.microsoft.com/office/drawing/2014/main" id="{93AFAB57-199A-48E5-B461-9D6B44FCB465}"/>
              </a:ext>
            </a:extLst>
          </p:cNvPr>
          <p:cNvSpPr txBox="1">
            <a:spLocks/>
          </p:cNvSpPr>
          <p:nvPr/>
        </p:nvSpPr>
        <p:spPr>
          <a:xfrm>
            <a:off x="539750" y="742720"/>
            <a:ext cx="2424015" cy="24622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8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HTWBerlin Office" panose="02000000000000000000" pitchFamily="2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600" b="0" dirty="0">
                <a:solidFill>
                  <a:schemeClr val="bg1">
                    <a:lumMod val="65000"/>
                  </a:schemeClr>
                </a:solidFill>
              </a:rPr>
              <a:t>Values in %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2842C10-4B0A-4297-961E-41ED3AE39429}"/>
              </a:ext>
            </a:extLst>
          </p:cNvPr>
          <p:cNvSpPr txBox="1"/>
          <p:nvPr/>
        </p:nvSpPr>
        <p:spPr>
          <a:xfrm>
            <a:off x="3565570" y="2308206"/>
            <a:ext cx="1990736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algn="ctr">
              <a:lnSpc>
                <a:spcPct val="90000"/>
              </a:lnSpc>
            </a:pPr>
            <a:r>
              <a:rPr lang="de-DE" sz="1500" b="1" dirty="0">
                <a:latin typeface="HTWBerlin Office" panose="02000000000000000000" pitchFamily="2" charset="0"/>
              </a:rPr>
              <a:t>Ausgaben für eine Person (monatlich)</a:t>
            </a:r>
          </a:p>
          <a:p>
            <a:pPr marL="0" lvl="1" algn="ctr"/>
            <a:r>
              <a:rPr lang="de-DE" sz="600" dirty="0">
                <a:solidFill>
                  <a:srgbClr val="878787"/>
                </a:solidFill>
                <a:latin typeface="HTWBerlin Office" panose="02000000000000000000" pitchFamily="2" charset="0"/>
              </a:rPr>
              <a:t>https://www.nerdwallet.com/article/finance/monthly-expenses-single-person-family</a:t>
            </a:r>
          </a:p>
          <a:p>
            <a:pPr marL="0" lvl="1" algn="ctr"/>
            <a:endParaRPr lang="de-DE" dirty="0">
              <a:solidFill>
                <a:srgbClr val="878787"/>
              </a:solidFill>
              <a:latin typeface="HTWBerlin Office" panose="02000000000000000000" pitchFamily="2" charset="0"/>
            </a:endParaRPr>
          </a:p>
        </p:txBody>
      </p:sp>
      <p:sp>
        <p:nvSpPr>
          <p:cNvPr id="8" name="Textfeld 26">
            <a:extLst>
              <a:ext uri="{FF2B5EF4-FFF2-40B4-BE49-F238E27FC236}">
                <a16:creationId xmlns:a16="http://schemas.microsoft.com/office/drawing/2014/main" id="{28CA57E0-AF0E-75B4-50F7-718B59AD4C14}"/>
              </a:ext>
            </a:extLst>
          </p:cNvPr>
          <p:cNvSpPr txBox="1"/>
          <p:nvPr/>
        </p:nvSpPr>
        <p:spPr>
          <a:xfrm>
            <a:off x="-211234" y="1426491"/>
            <a:ext cx="3745424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10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Personal Care Products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9" name="Textfeld 26">
            <a:extLst>
              <a:ext uri="{FF2B5EF4-FFF2-40B4-BE49-F238E27FC236}">
                <a16:creationId xmlns:a16="http://schemas.microsoft.com/office/drawing/2014/main" id="{0D33B20E-B1C7-D8B3-6C22-7061505352A8}"/>
              </a:ext>
            </a:extLst>
          </p:cNvPr>
          <p:cNvSpPr txBox="1"/>
          <p:nvPr/>
        </p:nvSpPr>
        <p:spPr>
          <a:xfrm>
            <a:off x="577413" y="880107"/>
            <a:ext cx="3745424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7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dirty="0" err="1">
                <a:solidFill>
                  <a:srgbClr val="000000"/>
                </a:solidFill>
                <a:latin typeface="Calibri" panose="020F0502020204030204" pitchFamily="34" charset="0"/>
              </a:rPr>
              <a:t>S</a:t>
            </a:r>
            <a:r>
              <a:rPr lang="de-DE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ubscriptions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42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077CF-12BF-3247-8300-0879D0BC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6"/>
            <a:ext cx="7524750" cy="436017"/>
          </a:xfrm>
        </p:spPr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i="1" dirty="0" err="1"/>
              <a:t>another</a:t>
            </a:r>
            <a:r>
              <a:rPr lang="de-DE" dirty="0"/>
              <a:t> Budget App?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05DC97B-CC05-E541-AF5E-861C3F7078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7B3AD9E-3B5A-4711-B2AC-572126569637}"/>
              </a:ext>
            </a:extLst>
          </p:cNvPr>
          <p:cNvSpPr txBox="1"/>
          <p:nvPr/>
        </p:nvSpPr>
        <p:spPr>
          <a:xfrm>
            <a:off x="531037" y="1900653"/>
            <a:ext cx="2646503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2.65Billion</a:t>
            </a:r>
            <a:br>
              <a:rPr lang="de-DE" sz="2800" noProof="1">
                <a:solidFill>
                  <a:schemeClr val="accent1"/>
                </a:solidFill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Apps on Google Play Store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89AB47D-6AC7-4E36-8A44-B265DEF38D3A}"/>
              </a:ext>
            </a:extLst>
          </p:cNvPr>
          <p:cNvSpPr txBox="1"/>
          <p:nvPr/>
        </p:nvSpPr>
        <p:spPr>
          <a:xfrm>
            <a:off x="6657402" y="1900653"/>
            <a:ext cx="2052258" cy="40382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Low weight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2AAA633-32E1-47F3-95AA-8B7E601D0382}"/>
              </a:ext>
            </a:extLst>
          </p:cNvPr>
          <p:cNvSpPr txBox="1"/>
          <p:nvPr/>
        </p:nvSpPr>
        <p:spPr>
          <a:xfrm>
            <a:off x="3601475" y="3087615"/>
            <a:ext cx="2235445" cy="40382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80/20 Rule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F31688-91FE-49B3-AECC-994197413F8B}"/>
              </a:ext>
            </a:extLst>
          </p:cNvPr>
          <p:cNvSpPr txBox="1"/>
          <p:nvPr/>
        </p:nvSpPr>
        <p:spPr>
          <a:xfrm>
            <a:off x="531037" y="3087615"/>
            <a:ext cx="2081534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76%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Google AdMob and others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4D894FB-FF4A-4615-9710-AE2D23EB41A6}"/>
              </a:ext>
            </a:extLst>
          </p:cNvPr>
          <p:cNvSpPr txBox="1"/>
          <p:nvPr/>
        </p:nvSpPr>
        <p:spPr>
          <a:xfrm>
            <a:off x="3601475" y="1900653"/>
            <a:ext cx="1804077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about 90%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Not FOSS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3D57A4B-A220-480F-AD78-956DCDF54B94}"/>
              </a:ext>
            </a:extLst>
          </p:cNvPr>
          <p:cNvSpPr txBox="1"/>
          <p:nvPr/>
        </p:nvSpPr>
        <p:spPr>
          <a:xfrm>
            <a:off x="6657402" y="3087615"/>
            <a:ext cx="1762994" cy="74296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Offline?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en-GB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Nearly all apps require access to mobile data</a:t>
            </a:r>
            <a:endParaRPr lang="de-DE" sz="16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5B3A5DD-3DC3-4B36-8EF5-208633767A55}"/>
              </a:ext>
            </a:extLst>
          </p:cNvPr>
          <p:cNvCxnSpPr>
            <a:cxnSpLocks/>
          </p:cNvCxnSpPr>
          <p:nvPr/>
        </p:nvCxnSpPr>
        <p:spPr>
          <a:xfrm>
            <a:off x="557335" y="2788422"/>
            <a:ext cx="858666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5DC1F7C4-5546-4FE2-B2C5-8AC0F7704ACF}"/>
              </a:ext>
            </a:extLst>
          </p:cNvPr>
          <p:cNvSpPr/>
          <p:nvPr/>
        </p:nvSpPr>
        <p:spPr>
          <a:xfrm>
            <a:off x="557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C9A80C10-BF21-4EF7-B941-93FE60013660}"/>
              </a:ext>
            </a:extLst>
          </p:cNvPr>
          <p:cNvSpPr/>
          <p:nvPr/>
        </p:nvSpPr>
        <p:spPr>
          <a:xfrm>
            <a:off x="3605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A54B316-0671-4DDF-AD70-D8F8325E2DDF}"/>
              </a:ext>
            </a:extLst>
          </p:cNvPr>
          <p:cNvSpPr/>
          <p:nvPr/>
        </p:nvSpPr>
        <p:spPr>
          <a:xfrm>
            <a:off x="6653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72E2AA9B-980E-3631-BD15-A384F6BF4437}"/>
              </a:ext>
            </a:extLst>
          </p:cNvPr>
          <p:cNvSpPr txBox="1">
            <a:spLocks/>
          </p:cNvSpPr>
          <p:nvPr/>
        </p:nvSpPr>
        <p:spPr>
          <a:xfrm>
            <a:off x="539750" y="742720"/>
            <a:ext cx="5906770" cy="24622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8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HTWBerlin Office" panose="02000000000000000000" pitchFamily="2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600" b="0" dirty="0">
                <a:solidFill>
                  <a:schemeClr val="bg1">
                    <a:lumMod val="65000"/>
                  </a:schemeClr>
                </a:solidFill>
              </a:rPr>
              <a:t>https://www.businessofapps.com/data/google-play-statistics/</a:t>
            </a:r>
          </a:p>
        </p:txBody>
      </p:sp>
      <p:sp>
        <p:nvSpPr>
          <p:cNvPr id="7" name="Fußzeilenplatzhalter 3">
            <a:extLst>
              <a:ext uri="{FF2B5EF4-FFF2-40B4-BE49-F238E27FC236}">
                <a16:creationId xmlns:a16="http://schemas.microsoft.com/office/drawing/2014/main" id="{F2E48054-6B38-EF8D-8855-FD47F25B02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5484949" cy="180000"/>
          </a:xfrm>
        </p:spPr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</p:spTree>
    <p:extLst>
      <p:ext uri="{BB962C8B-B14F-4D97-AF65-F5344CB8AC3E}">
        <p14:creationId xmlns:p14="http://schemas.microsoft.com/office/powerpoint/2010/main" val="374212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1768ADF4-9A9C-4C4F-A44E-D521D8767B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/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7D16D89-8455-1849-A678-11765646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Aims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BudgetMate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92628C-923C-144B-9C9D-B1719177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DBF927-B1CD-EA44-9B7E-EACBE220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20" name="Inhaltsplatzhalter 4">
            <a:extLst>
              <a:ext uri="{FF2B5EF4-FFF2-40B4-BE49-F238E27FC236}">
                <a16:creationId xmlns:a16="http://schemas.microsoft.com/office/drawing/2014/main" id="{EA998EC4-1F81-544F-A9ED-E26E09CBDE22}"/>
              </a:ext>
            </a:extLst>
          </p:cNvPr>
          <p:cNvSpPr txBox="1">
            <a:spLocks/>
          </p:cNvSpPr>
          <p:nvPr/>
        </p:nvSpPr>
        <p:spPr>
          <a:xfrm>
            <a:off x="3881113" y="2919121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Simple Navigation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app features a navigation bar at the bottom of the screen, allowing for intuitive operation.</a:t>
            </a:r>
          </a:p>
          <a:p>
            <a:pPr lvl="2">
              <a:lnSpc>
                <a:spcPct val="90000"/>
              </a:lnSpc>
            </a:pPr>
            <a:endParaRPr lang="en-GB" sz="1200" dirty="0">
              <a:latin typeface="HTWBerlin Office" panose="02000000000000000000" pitchFamily="2" charset="0"/>
            </a:endParaRPr>
          </a:p>
        </p:txBody>
      </p:sp>
      <p:sp>
        <p:nvSpPr>
          <p:cNvPr id="21" name="Inhaltsplatzhalter 4">
            <a:extLst>
              <a:ext uri="{FF2B5EF4-FFF2-40B4-BE49-F238E27FC236}">
                <a16:creationId xmlns:a16="http://schemas.microsoft.com/office/drawing/2014/main" id="{1D68897E-5609-FB42-899A-4DA62C8BBFEE}"/>
              </a:ext>
            </a:extLst>
          </p:cNvPr>
          <p:cNvSpPr txBox="1">
            <a:spLocks/>
          </p:cNvSpPr>
          <p:nvPr/>
        </p:nvSpPr>
        <p:spPr>
          <a:xfrm>
            <a:off x="5551516" y="2919120"/>
            <a:ext cx="1602768" cy="1919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FOSS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complete code for </a:t>
            </a:r>
            <a:r>
              <a:rPr lang="en-GB" sz="1200" dirty="0" err="1">
                <a:latin typeface="HTWBerlin Office" panose="02000000000000000000" pitchFamily="2" charset="0"/>
              </a:rPr>
              <a:t>BudgIT</a:t>
            </a:r>
            <a:r>
              <a:rPr lang="en-GB" sz="1200" dirty="0">
                <a:latin typeface="HTWBerlin Office" panose="02000000000000000000" pitchFamily="2" charset="0"/>
              </a:rPr>
              <a:t> is published on GitLab to demonstrate a commitment to FOSS (Free and Open Source Software) and give back to the community.</a:t>
            </a:r>
          </a:p>
        </p:txBody>
      </p:sp>
      <p:sp>
        <p:nvSpPr>
          <p:cNvPr id="22" name="Inhaltsplatzhalter 4">
            <a:extLst>
              <a:ext uri="{FF2B5EF4-FFF2-40B4-BE49-F238E27FC236}">
                <a16:creationId xmlns:a16="http://schemas.microsoft.com/office/drawing/2014/main" id="{86C8772D-2EFC-604E-BE26-E3E97B363596}"/>
              </a:ext>
            </a:extLst>
          </p:cNvPr>
          <p:cNvSpPr txBox="1">
            <a:spLocks/>
          </p:cNvSpPr>
          <p:nvPr/>
        </p:nvSpPr>
        <p:spPr>
          <a:xfrm>
            <a:off x="7225546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Budgeting</a:t>
            </a:r>
          </a:p>
          <a:p>
            <a:pPr lvl="2">
              <a:lnSpc>
                <a:spcPct val="90000"/>
              </a:lnSpc>
            </a:pPr>
            <a:r>
              <a:rPr lang="de-DE" sz="1200" dirty="0" err="1">
                <a:latin typeface="HTWBerlin Office" panose="02000000000000000000" pitchFamily="2" charset="0"/>
              </a:rPr>
              <a:t>BudgetMate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aims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to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help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users</a:t>
            </a:r>
            <a:r>
              <a:rPr lang="de-DE" sz="1200" dirty="0">
                <a:latin typeface="HTWBerlin Office" panose="02000000000000000000" pitchFamily="2" charset="0"/>
              </a:rPr>
              <a:t> manage </a:t>
            </a:r>
            <a:r>
              <a:rPr lang="de-DE" sz="1200" dirty="0" err="1">
                <a:latin typeface="HTWBerlin Office" panose="02000000000000000000" pitchFamily="2" charset="0"/>
              </a:rPr>
              <a:t>their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finances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more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de-DE" sz="1200" dirty="0" err="1">
                <a:latin typeface="HTWBerlin Office" panose="02000000000000000000" pitchFamily="2" charset="0"/>
              </a:rPr>
              <a:t>effectively</a:t>
            </a:r>
            <a:r>
              <a:rPr lang="de-DE" sz="1200" dirty="0">
                <a:latin typeface="HTWBerlin Office" panose="02000000000000000000" pitchFamily="2" charset="0"/>
              </a:rPr>
              <a:t>.</a:t>
            </a:r>
          </a:p>
        </p:txBody>
      </p:sp>
      <p:sp>
        <p:nvSpPr>
          <p:cNvPr id="17" name="Inhaltsplatzhalter 4">
            <a:extLst>
              <a:ext uri="{FF2B5EF4-FFF2-40B4-BE49-F238E27FC236}">
                <a16:creationId xmlns:a16="http://schemas.microsoft.com/office/drawing/2014/main" id="{9A9A685E-C1D3-F149-8F0F-0A53F6CB99B6}"/>
              </a:ext>
            </a:extLst>
          </p:cNvPr>
          <p:cNvSpPr txBox="1">
            <a:spLocks/>
          </p:cNvSpPr>
          <p:nvPr/>
        </p:nvSpPr>
        <p:spPr>
          <a:xfrm>
            <a:off x="2207083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Offline-</a:t>
            </a:r>
            <a:r>
              <a:rPr lang="de-DE" sz="2000" b="1" dirty="0" err="1">
                <a:solidFill>
                  <a:schemeClr val="accent1"/>
                </a:solidFill>
                <a:latin typeface="HTWBerlin Office" panose="02000000000000000000" pitchFamily="2" charset="0"/>
              </a:rPr>
              <a:t>Functionality</a:t>
            </a:r>
            <a:endParaRPr lang="de-DE" sz="2000" b="1" dirty="0">
              <a:solidFill>
                <a:schemeClr val="accent1"/>
              </a:solidFill>
              <a:latin typeface="HTWBerlin Office" panose="02000000000000000000" pitchFamily="2" charset="0"/>
            </a:endParaRP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By using the Room Database, all user data remains securely stored on the device.</a:t>
            </a:r>
          </a:p>
          <a:p>
            <a:pPr lvl="2">
              <a:lnSpc>
                <a:spcPct val="90000"/>
              </a:lnSpc>
            </a:pPr>
            <a:endParaRPr lang="en-GB" sz="1200" dirty="0">
              <a:latin typeface="HTWBerlin Office" panose="02000000000000000000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C4DCA96A-5648-4A0F-8A84-EBC617DD982B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91440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D5EC1F9-A59A-42D5-B9F5-8B770DB6AA2F}"/>
              </a:ext>
            </a:extLst>
          </p:cNvPr>
          <p:cNvSpPr/>
          <p:nvPr/>
        </p:nvSpPr>
        <p:spPr>
          <a:xfrm>
            <a:off x="557334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35D529-DC04-4D85-8F98-2AECD88EDE03}"/>
              </a:ext>
            </a:extLst>
          </p:cNvPr>
          <p:cNvSpPr/>
          <p:nvPr/>
        </p:nvSpPr>
        <p:spPr>
          <a:xfrm>
            <a:off x="2226477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717B5A1-7C54-459B-81EF-54D6B6B7A201}"/>
              </a:ext>
            </a:extLst>
          </p:cNvPr>
          <p:cNvSpPr/>
          <p:nvPr/>
        </p:nvSpPr>
        <p:spPr>
          <a:xfrm>
            <a:off x="3895620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F67DA4A-2304-4614-B33E-5F192BA9F99A}"/>
              </a:ext>
            </a:extLst>
          </p:cNvPr>
          <p:cNvSpPr/>
          <p:nvPr/>
        </p:nvSpPr>
        <p:spPr>
          <a:xfrm>
            <a:off x="5564763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F966666-0529-47E2-B5E6-0B8C93272847}"/>
              </a:ext>
            </a:extLst>
          </p:cNvPr>
          <p:cNvSpPr/>
          <p:nvPr/>
        </p:nvSpPr>
        <p:spPr>
          <a:xfrm>
            <a:off x="7233906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61C0481-57DB-D642-8BCF-06E168C6C1AF}"/>
              </a:ext>
            </a:extLst>
          </p:cNvPr>
          <p:cNvSpPr txBox="1">
            <a:spLocks/>
          </p:cNvSpPr>
          <p:nvPr/>
        </p:nvSpPr>
        <p:spPr>
          <a:xfrm>
            <a:off x="533053" y="2932507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Minimal UI</a:t>
            </a:r>
          </a:p>
          <a:p>
            <a:pPr lvl="2">
              <a:lnSpc>
                <a:spcPct val="90000"/>
              </a:lnSpc>
            </a:pPr>
            <a:r>
              <a:rPr lang="de-DE" sz="1200" dirty="0" err="1">
                <a:latin typeface="HTWBerlin Office" panose="02000000000000000000" pitchFamily="2" charset="0"/>
              </a:rPr>
              <a:t>BudgetMate</a:t>
            </a:r>
            <a:r>
              <a:rPr lang="de-DE" sz="1200" dirty="0">
                <a:latin typeface="HTWBerlin Office" panose="02000000000000000000" pitchFamily="2" charset="0"/>
              </a:rPr>
              <a:t> </a:t>
            </a:r>
            <a:r>
              <a:rPr lang="en-GB" sz="1200" dirty="0">
                <a:latin typeface="HTWBerlin Office" panose="02000000000000000000" pitchFamily="2" charset="0"/>
              </a:rPr>
              <a:t>uses Google's Material UI 3.0 to ensure a consistent design.</a:t>
            </a:r>
            <a:endParaRPr lang="de-DE" sz="1200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847308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1768ADF4-9A9C-4C4F-A44E-D521D8767B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solidFill>
            <a:srgbClr val="000000">
              <a:alpha val="2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FE4400E-9618-F7A4-C44F-B6B54E316F4E}"/>
              </a:ext>
            </a:extLst>
          </p:cNvPr>
          <p:cNvSpPr/>
          <p:nvPr/>
        </p:nvSpPr>
        <p:spPr>
          <a:xfrm>
            <a:off x="-65314" y="-117566"/>
            <a:ext cx="9320348" cy="26893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D16D89-8455-1849-A678-11765646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Functional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Requirements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92628C-923C-144B-9C9D-B1719177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DBF927-B1CD-EA44-9B7E-EACBE220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20" name="Inhaltsplatzhalter 4">
            <a:extLst>
              <a:ext uri="{FF2B5EF4-FFF2-40B4-BE49-F238E27FC236}">
                <a16:creationId xmlns:a16="http://schemas.microsoft.com/office/drawing/2014/main" id="{EA998EC4-1F81-544F-A9ED-E26E09CBDE22}"/>
              </a:ext>
            </a:extLst>
          </p:cNvPr>
          <p:cNvSpPr txBox="1">
            <a:spLocks/>
          </p:cNvSpPr>
          <p:nvPr/>
        </p:nvSpPr>
        <p:spPr>
          <a:xfrm>
            <a:off x="3881113" y="2919121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Budget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ability to manually enter the budget within the app. Each new entry should allow the input of an amount and frequency (options being "daily," "weekly," "fortnightly," "monthly," "yearly").</a:t>
            </a:r>
          </a:p>
          <a:p>
            <a:pPr lvl="2">
              <a:lnSpc>
                <a:spcPct val="90000"/>
              </a:lnSpc>
            </a:pPr>
            <a:endParaRPr lang="en-GB" sz="1200" dirty="0">
              <a:latin typeface="HTWBerlin Office" panose="02000000000000000000" pitchFamily="2" charset="0"/>
            </a:endParaRPr>
          </a:p>
        </p:txBody>
      </p:sp>
      <p:sp>
        <p:nvSpPr>
          <p:cNvPr id="21" name="Inhaltsplatzhalter 4">
            <a:extLst>
              <a:ext uri="{FF2B5EF4-FFF2-40B4-BE49-F238E27FC236}">
                <a16:creationId xmlns:a16="http://schemas.microsoft.com/office/drawing/2014/main" id="{1D68897E-5609-FB42-899A-4DA62C8BBFEE}"/>
              </a:ext>
            </a:extLst>
          </p:cNvPr>
          <p:cNvSpPr txBox="1">
            <a:spLocks/>
          </p:cNvSpPr>
          <p:nvPr/>
        </p:nvSpPr>
        <p:spPr>
          <a:xfrm>
            <a:off x="5551516" y="2919120"/>
            <a:ext cx="1602768" cy="1919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Infrastructure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app stores the transactions and budget data within the Users device.</a:t>
            </a:r>
          </a:p>
          <a:p>
            <a:pPr lvl="2">
              <a:lnSpc>
                <a:spcPct val="90000"/>
              </a:lnSpc>
            </a:pPr>
            <a:endParaRPr lang="en-GB" sz="1200" dirty="0">
              <a:latin typeface="HTWBerlin Office" panose="02000000000000000000" pitchFamily="2" charset="0"/>
            </a:endParaRPr>
          </a:p>
        </p:txBody>
      </p:sp>
      <p:sp>
        <p:nvSpPr>
          <p:cNvPr id="22" name="Inhaltsplatzhalter 4">
            <a:extLst>
              <a:ext uri="{FF2B5EF4-FFF2-40B4-BE49-F238E27FC236}">
                <a16:creationId xmlns:a16="http://schemas.microsoft.com/office/drawing/2014/main" id="{86C8772D-2EFC-604E-BE26-E3E97B363596}"/>
              </a:ext>
            </a:extLst>
          </p:cNvPr>
          <p:cNvSpPr txBox="1">
            <a:spLocks/>
          </p:cNvSpPr>
          <p:nvPr/>
        </p:nvSpPr>
        <p:spPr>
          <a:xfrm>
            <a:off x="7225546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Home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home screen should provide a clear overview of the user's financial status, featuring the last three transactions.</a:t>
            </a:r>
            <a:endParaRPr lang="de-DE" sz="1200" dirty="0">
              <a:latin typeface="HTWBerlin Office" panose="02000000000000000000" pitchFamily="2" charset="0"/>
            </a:endParaRPr>
          </a:p>
        </p:txBody>
      </p:sp>
      <p:sp>
        <p:nvSpPr>
          <p:cNvPr id="17" name="Inhaltsplatzhalter 4">
            <a:extLst>
              <a:ext uri="{FF2B5EF4-FFF2-40B4-BE49-F238E27FC236}">
                <a16:creationId xmlns:a16="http://schemas.microsoft.com/office/drawing/2014/main" id="{9A9A685E-C1D3-F149-8F0F-0A53F6CB99B6}"/>
              </a:ext>
            </a:extLst>
          </p:cNvPr>
          <p:cNvSpPr txBox="1">
            <a:spLocks/>
          </p:cNvSpPr>
          <p:nvPr/>
        </p:nvSpPr>
        <p:spPr>
          <a:xfrm>
            <a:off x="2207083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Fragments</a:t>
            </a:r>
          </a:p>
          <a:p>
            <a:pPr lvl="2">
              <a:lnSpc>
                <a:spcPct val="9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The app should contain a Home Fragment, an Add Transaction Fragment, a Budget Fragment, and a Transaction Fragment.</a:t>
            </a:r>
          </a:p>
          <a:p>
            <a:pPr lvl="2">
              <a:lnSpc>
                <a:spcPct val="90000"/>
              </a:lnSpc>
            </a:pPr>
            <a:endParaRPr lang="en-GB" sz="1200" dirty="0">
              <a:latin typeface="HTWBerlin Office" panose="02000000000000000000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C4DCA96A-5648-4A0F-8A84-EBC617DD982B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91440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D5EC1F9-A59A-42D5-B9F5-8B770DB6AA2F}"/>
              </a:ext>
            </a:extLst>
          </p:cNvPr>
          <p:cNvSpPr/>
          <p:nvPr/>
        </p:nvSpPr>
        <p:spPr>
          <a:xfrm>
            <a:off x="557334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35D529-DC04-4D85-8F98-2AECD88EDE03}"/>
              </a:ext>
            </a:extLst>
          </p:cNvPr>
          <p:cNvSpPr/>
          <p:nvPr/>
        </p:nvSpPr>
        <p:spPr>
          <a:xfrm>
            <a:off x="2226477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717B5A1-7C54-459B-81EF-54D6B6B7A201}"/>
              </a:ext>
            </a:extLst>
          </p:cNvPr>
          <p:cNvSpPr/>
          <p:nvPr/>
        </p:nvSpPr>
        <p:spPr>
          <a:xfrm>
            <a:off x="3895620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F67DA4A-2304-4614-B33E-5F192BA9F99A}"/>
              </a:ext>
            </a:extLst>
          </p:cNvPr>
          <p:cNvSpPr/>
          <p:nvPr/>
        </p:nvSpPr>
        <p:spPr>
          <a:xfrm>
            <a:off x="5564763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F966666-0529-47E2-B5E6-0B8C93272847}"/>
              </a:ext>
            </a:extLst>
          </p:cNvPr>
          <p:cNvSpPr/>
          <p:nvPr/>
        </p:nvSpPr>
        <p:spPr>
          <a:xfrm>
            <a:off x="7233906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61C0481-57DB-D642-8BCF-06E168C6C1AF}"/>
              </a:ext>
            </a:extLst>
          </p:cNvPr>
          <p:cNvSpPr txBox="1">
            <a:spLocks/>
          </p:cNvSpPr>
          <p:nvPr/>
        </p:nvSpPr>
        <p:spPr>
          <a:xfrm>
            <a:off x="533053" y="2932507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 err="1">
                <a:solidFill>
                  <a:schemeClr val="accent1"/>
                </a:solidFill>
                <a:latin typeface="HTWBerlin Office" panose="02000000000000000000" pitchFamily="2" charset="0"/>
              </a:rPr>
              <a:t>History</a:t>
            </a: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 </a:t>
            </a:r>
          </a:p>
          <a:p>
            <a:pPr lvl="2">
              <a:lnSpc>
                <a:spcPct val="100000"/>
              </a:lnSpc>
            </a:pPr>
            <a:r>
              <a:rPr lang="en-GB" sz="1200" dirty="0">
                <a:latin typeface="HTWBerlin Office" panose="02000000000000000000" pitchFamily="2" charset="0"/>
              </a:rPr>
              <a:t>Integrated transaction history that can be manually entered, which must include a "label" and an "amount."</a:t>
            </a:r>
            <a:endParaRPr lang="de-DE" sz="1200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452187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ACDE9E0-A3CA-AF49-A248-16E82EA2C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1"/>
              <a:t>Fragments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32E947A-CD5A-5A40-B321-F23DB4E4C9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47297E-5DDE-864A-9DF9-EB24358DA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6</a:t>
            </a:fld>
            <a:endParaRPr lang="de-DE" noProof="1"/>
          </a:p>
        </p:txBody>
      </p:sp>
      <p:sp>
        <p:nvSpPr>
          <p:cNvPr id="12" name="Content Placeholder 1, chunk 1">
            <a:extLst>
              <a:ext uri="{FF2B5EF4-FFF2-40B4-BE49-F238E27FC236}">
                <a16:creationId xmlns:a16="http://schemas.microsoft.com/office/drawing/2014/main" id="{7EC265E3-63E7-4220-9F1A-6552E2452210}"/>
              </a:ext>
            </a:extLst>
          </p:cNvPr>
          <p:cNvSpPr txBox="1"/>
          <p:nvPr/>
        </p:nvSpPr>
        <p:spPr>
          <a:xfrm>
            <a:off x="539749" y="1557539"/>
            <a:ext cx="1992993" cy="65248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Home</a:t>
            </a:r>
            <a:endParaRPr lang="de-DE" sz="1200" b="0" noProof="1">
              <a:solidFill>
                <a:schemeClr val="accent1"/>
              </a:solidFill>
            </a:endParaRPr>
          </a:p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Overview of balance, expenses, and budget.</a:t>
            </a:r>
          </a:p>
        </p:txBody>
      </p:sp>
      <p:sp>
        <p:nvSpPr>
          <p:cNvPr id="13" name="Content Placeholder 1, chunk 2">
            <a:extLst>
              <a:ext uri="{FF2B5EF4-FFF2-40B4-BE49-F238E27FC236}">
                <a16:creationId xmlns:a16="http://schemas.microsoft.com/office/drawing/2014/main" id="{4153C768-B416-4500-B365-3C98B06B738A}"/>
              </a:ext>
            </a:extLst>
          </p:cNvPr>
          <p:cNvSpPr txBox="1"/>
          <p:nvPr/>
        </p:nvSpPr>
        <p:spPr>
          <a:xfrm>
            <a:off x="2701924" y="1557539"/>
            <a:ext cx="2022477" cy="4862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Add Transaction</a:t>
            </a:r>
            <a:endParaRPr lang="de-DE" sz="1200" b="0" noProof="1">
              <a:solidFill>
                <a:schemeClr val="accent1"/>
              </a:solidFill>
            </a:endParaRPr>
          </a:p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Input form for new transactions.</a:t>
            </a:r>
          </a:p>
        </p:txBody>
      </p:sp>
      <p:sp>
        <p:nvSpPr>
          <p:cNvPr id="14" name="Content Placeholder 1, chunk 3">
            <a:extLst>
              <a:ext uri="{FF2B5EF4-FFF2-40B4-BE49-F238E27FC236}">
                <a16:creationId xmlns:a16="http://schemas.microsoft.com/office/drawing/2014/main" id="{B0986685-0BE3-428E-98F0-1CD4E6F0DFE1}"/>
              </a:ext>
            </a:extLst>
          </p:cNvPr>
          <p:cNvSpPr txBox="1"/>
          <p:nvPr/>
        </p:nvSpPr>
        <p:spPr>
          <a:xfrm>
            <a:off x="5016496" y="1557539"/>
            <a:ext cx="1936302" cy="4862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de-DE" sz="1200" b="1" noProof="1">
                <a:solidFill>
                  <a:schemeClr val="accent1"/>
                </a:solidFill>
              </a:rPr>
              <a:t>Budget</a:t>
            </a:r>
            <a:endParaRPr lang="de-DE" sz="1200" noProof="1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de-DE" sz="1200" noProof="1">
                <a:solidFill>
                  <a:srgbClr val="000000"/>
                </a:solidFill>
              </a:rPr>
              <a:t>Budget setting options.</a:t>
            </a:r>
          </a:p>
        </p:txBody>
      </p:sp>
      <p:sp>
        <p:nvSpPr>
          <p:cNvPr id="15" name="Content Placeholder 1, chunk 4">
            <a:extLst>
              <a:ext uri="{FF2B5EF4-FFF2-40B4-BE49-F238E27FC236}">
                <a16:creationId xmlns:a16="http://schemas.microsoft.com/office/drawing/2014/main" id="{5E081030-E3F6-4E13-95C8-8CBD6960178A}"/>
              </a:ext>
            </a:extLst>
          </p:cNvPr>
          <p:cNvSpPr txBox="1"/>
          <p:nvPr/>
        </p:nvSpPr>
        <p:spPr>
          <a:xfrm>
            <a:off x="6975469" y="1557539"/>
            <a:ext cx="1936302" cy="6647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>
              <a:lnSpc>
                <a:spcPct val="90000"/>
              </a:lnSpc>
              <a:spcAft>
                <a:spcPts val="1200"/>
              </a:spcAft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Transaction</a:t>
            </a:r>
            <a:b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</a:br>
            <a:br>
              <a:rPr kumimoji="0" lang="de-DE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</a:br>
            <a:r>
              <a:rPr kumimoji="0" lang="en-GB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Transaction list of transactions made with delete function.</a:t>
            </a:r>
            <a:endParaRPr lang="de-DE" sz="1200" noProof="1"/>
          </a:p>
        </p:txBody>
      </p:sp>
      <p:cxnSp>
        <p:nvCxnSpPr>
          <p:cNvPr id="108" name="Gerader Verbinder 107">
            <a:extLst>
              <a:ext uri="{FF2B5EF4-FFF2-40B4-BE49-F238E27FC236}">
                <a16:creationId xmlns:a16="http://schemas.microsoft.com/office/drawing/2014/main" id="{5A6C5349-3AB4-4E33-A8D2-1FEC1FC4D262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8766633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hteck 108">
            <a:extLst>
              <a:ext uri="{FF2B5EF4-FFF2-40B4-BE49-F238E27FC236}">
                <a16:creationId xmlns:a16="http://schemas.microsoft.com/office/drawing/2014/main" id="{0FA78303-1D68-4174-B963-211166944074}"/>
              </a:ext>
            </a:extLst>
          </p:cNvPr>
          <p:cNvSpPr/>
          <p:nvPr/>
        </p:nvSpPr>
        <p:spPr>
          <a:xfrm>
            <a:off x="557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5F1CC2FD-6DD1-4C1E-865D-2E64C0440D82}"/>
              </a:ext>
            </a:extLst>
          </p:cNvPr>
          <p:cNvSpPr/>
          <p:nvPr/>
        </p:nvSpPr>
        <p:spPr>
          <a:xfrm>
            <a:off x="2698191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B9285E11-7D5B-4BC7-A1BB-2193F6CF7D85}"/>
              </a:ext>
            </a:extLst>
          </p:cNvPr>
          <p:cNvSpPr/>
          <p:nvPr/>
        </p:nvSpPr>
        <p:spPr>
          <a:xfrm>
            <a:off x="5020477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D159E57C-C237-4A3B-865D-BDDF4D940454}"/>
              </a:ext>
            </a:extLst>
          </p:cNvPr>
          <p:cNvSpPr/>
          <p:nvPr/>
        </p:nvSpPr>
        <p:spPr>
          <a:xfrm>
            <a:off x="6979905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CC2E3-277D-9BB6-D2B3-3D0BCC28B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34" y="3018789"/>
            <a:ext cx="599138" cy="13314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A81CCC-78E5-8888-5866-C79B129774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98191" y="3018789"/>
            <a:ext cx="599137" cy="1331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265FA5-0223-0ED4-8A7E-15468C985C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20477" y="3018789"/>
            <a:ext cx="599137" cy="13314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5E75C1-FBB9-86D0-5D81-7E5A9C3331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61334" y="3018789"/>
            <a:ext cx="599137" cy="133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0662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6FF2175-0996-847B-59FA-D253CF6AA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110" y="595237"/>
            <a:ext cx="1720501" cy="3823336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At a </a:t>
            </a:r>
            <a:r>
              <a:rPr lang="de-DE" sz="1600" b="1" dirty="0" err="1"/>
              <a:t>Glance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Displays the user's total balance, expenditures, budget, and remaining budget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Recent</a:t>
            </a:r>
            <a:r>
              <a:rPr lang="de-DE" sz="1600" b="1" dirty="0"/>
              <a:t> Transactions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Shows the latest transactions (sorted by date in descending order)</a:t>
            </a: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Home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5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-20240129-123136~2">
            <a:hlinkClick r:id="" action="ppaction://media"/>
            <a:extLst>
              <a:ext uri="{FF2B5EF4-FFF2-40B4-BE49-F238E27FC236}">
                <a16:creationId xmlns:a16="http://schemas.microsoft.com/office/drawing/2014/main" id="{C3E907AF-221F-DF2F-74CA-2606EA020A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0" y="595237"/>
            <a:ext cx="1720501" cy="3823336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Label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The user enters the transaction name as a string.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Amount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The user enters the amount as a double.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Date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Displays a Material 3.0 date pop-up, which is entered as a </a:t>
            </a:r>
            <a:r>
              <a:rPr lang="en-GB" sz="1600" dirty="0" err="1"/>
              <a:t>DateTime</a:t>
            </a:r>
            <a:r>
              <a:rPr lang="en-GB" sz="1600" dirty="0"/>
              <a:t> type.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Add Transaction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628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3659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Select </a:t>
            </a:r>
            <a:r>
              <a:rPr lang="de-DE" sz="1600" b="1" dirty="0" err="1"/>
              <a:t>frequency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The user selects from the dropdown box between: daily, weekly, fortnightly, monthly, or yearly.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Amount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The user enters the amount of their new budget as a double.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Delete All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GB" sz="1600" dirty="0"/>
              <a:t>The user can delete all their entered and automatically generated budgets.</a:t>
            </a: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Budget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© Jan Furio | </a:t>
            </a:r>
            <a:r>
              <a:rPr lang="de-DE" dirty="0" err="1"/>
              <a:t>BudgetMate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7" name="screen-20240129-123348~2">
            <a:hlinkClick r:id="" action="ppaction://media"/>
            <a:extLst>
              <a:ext uri="{FF2B5EF4-FFF2-40B4-BE49-F238E27FC236}">
                <a16:creationId xmlns:a16="http://schemas.microsoft.com/office/drawing/2014/main" id="{ED2186A4-5F16-8CFA-AF4B-18B00E393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0" y="595237"/>
            <a:ext cx="1720501" cy="38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9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HTW Berlin">
      <a:dk1>
        <a:srgbClr val="000000"/>
      </a:dk1>
      <a:lt1>
        <a:srgbClr val="FFFFFF"/>
      </a:lt1>
      <a:dk2>
        <a:srgbClr val="404040"/>
      </a:dk2>
      <a:lt2>
        <a:srgbClr val="E3F1CC"/>
      </a:lt2>
      <a:accent1>
        <a:srgbClr val="76B900"/>
      </a:accent1>
      <a:accent2>
        <a:srgbClr val="588B00"/>
      </a:accent2>
      <a:accent3>
        <a:srgbClr val="355300"/>
      </a:accent3>
      <a:accent4>
        <a:srgbClr val="243800"/>
      </a:accent4>
      <a:accent5>
        <a:srgbClr val="0082D1"/>
      </a:accent5>
      <a:accent6>
        <a:srgbClr val="FF5F00"/>
      </a:accent6>
      <a:hlink>
        <a:srgbClr val="000000"/>
      </a:hlink>
      <a:folHlink>
        <a:srgbClr val="2438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2788</TotalTime>
  <Words>652</Words>
  <Application>Microsoft Office PowerPoint</Application>
  <PresentationFormat>On-screen Show (16:9)</PresentationFormat>
  <Paragraphs>112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HTWBerlin Office</vt:lpstr>
      <vt:lpstr>Office</vt:lpstr>
      <vt:lpstr>Budget Mate: Open Source Budget App</vt:lpstr>
      <vt:lpstr>Why another Budget App?</vt:lpstr>
      <vt:lpstr>Why another Budget App?</vt:lpstr>
      <vt:lpstr>Aims of BudgetMate</vt:lpstr>
      <vt:lpstr>Functional Requirements</vt:lpstr>
      <vt:lpstr>Fragments</vt:lpstr>
      <vt:lpstr>Home</vt:lpstr>
      <vt:lpstr>Add Transaction</vt:lpstr>
      <vt:lpstr>Budget</vt:lpstr>
      <vt:lpstr>Transactions</vt:lpstr>
      <vt:lpstr>Database Structure</vt:lpstr>
      <vt:lpstr>Thank You.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HTW Berlin | Kommunikation</dc:creator>
  <cp:lastModifiedBy>Jan Furio</cp:lastModifiedBy>
  <cp:revision>207</cp:revision>
  <cp:lastPrinted>2020-05-04T10:23:07Z</cp:lastPrinted>
  <dcterms:created xsi:type="dcterms:W3CDTF">2020-04-29T09:21:43Z</dcterms:created>
  <dcterms:modified xsi:type="dcterms:W3CDTF">2024-03-28T01:46:33Z</dcterms:modified>
</cp:coreProperties>
</file>

<file path=docProps/thumbnail.jpeg>
</file>